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5" r:id="rId2"/>
    <p:sldId id="256" r:id="rId3"/>
    <p:sldId id="318" r:id="rId4"/>
    <p:sldId id="319" r:id="rId5"/>
    <p:sldId id="320" r:id="rId6"/>
    <p:sldId id="293"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0305" autoAdjust="0"/>
  </p:normalViewPr>
  <p:slideViewPr>
    <p:cSldViewPr>
      <p:cViewPr varScale="1">
        <p:scale>
          <a:sx n="93" d="100"/>
          <a:sy n="93" d="100"/>
        </p:scale>
        <p:origin x="-5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2AB999E-8C2B-488B-B196-90616DD08A3E}" type="datetimeFigureOut">
              <a:rPr lang="ru-RU"/>
              <a:pPr>
                <a:defRPr/>
              </a:pPr>
              <a:t>01.11.2017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D88EDF0-2330-427E-9D0C-C81F8E3A7566}" type="slidenum">
              <a:rPr lang="ru-RU"/>
              <a:pPr>
                <a:defRPr/>
              </a:pPr>
              <a:t>‹#›</a:t>
            </a:fld>
            <a:endParaRPr lang="ru-RU"/>
          </a:p>
        </p:txBody>
      </p:sp>
    </p:spTree>
    <p:extLst>
      <p:ext uri="{BB962C8B-B14F-4D97-AF65-F5344CB8AC3E}">
        <p14:creationId xmlns:p14="http://schemas.microsoft.com/office/powerpoint/2010/main" xmlns="" val="3470121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2CC5600-B37D-4C3C-9D9E-463AFA02D0DC}" type="datetimeFigureOut">
              <a:rPr lang="ru-RU"/>
              <a:pPr>
                <a:defRPr/>
              </a:pPr>
              <a:t>01.11.2017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3AC591-5F0F-4165-93D4-671DDBD7D66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938615-C59E-4913-9C1C-050659404022}" type="datetimeFigureOut">
              <a:rPr lang="ru-RU"/>
              <a:pPr>
                <a:defRPr/>
              </a:pPr>
              <a:t>01.11.2017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6D8C71-3493-403B-9B82-73C296CB0B3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AAED85-5EB5-4F24-93F2-DB264AFD9334}" type="datetimeFigureOut">
              <a:rPr lang="ru-RU"/>
              <a:pPr>
                <a:defRPr/>
              </a:pPr>
              <a:t>01.11.2017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B5C792-2A33-462B-A876-E08E7C5AEFE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half" idx="3"/>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12197D55-2FD6-4C52-AD09-9F1CB45CB57F}" type="datetimeFigureOut">
              <a:rPr lang="ru-RU"/>
              <a:pPr>
                <a:defRPr/>
              </a:pPr>
              <a:t>01.11.2017</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A72BEC0-8DE5-41F4-A92F-5D91E2A14BA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2E1DAA-322A-454A-B9D4-694D2D1C15E3}" type="datetimeFigureOut">
              <a:rPr lang="ru-RU"/>
              <a:pPr>
                <a:defRPr/>
              </a:pPr>
              <a:t>01.11.2017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C402DD-50EE-45BF-8871-3F26EC611AA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2331F4B-3759-439F-B635-F85F0336DCDD}" type="datetimeFigureOut">
              <a:rPr lang="ru-RU"/>
              <a:pPr>
                <a:defRPr/>
              </a:pPr>
              <a:t>01.11.2017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7F3EC5-4735-4A26-BBB5-34F98CFE17A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4C6987C-B03F-46C0-AA22-AB4BFD14D4F9}" type="datetimeFigureOut">
              <a:rPr lang="ru-RU"/>
              <a:pPr>
                <a:defRPr/>
              </a:pPr>
              <a:t>01.11.2017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244EA44-FEAB-4D43-BB46-58801F1BBF7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25AF061-FBED-497A-AC84-F219D9FD2FB0}" type="datetimeFigureOut">
              <a:rPr lang="ru-RU"/>
              <a:pPr>
                <a:defRPr/>
              </a:pPr>
              <a:t>01.11.2017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A1D12B8-AE18-4793-939C-5BFBE8BE4C1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99C1A68-DD7B-483C-A29C-FCAE53010735}" type="datetimeFigureOut">
              <a:rPr lang="ru-RU"/>
              <a:pPr>
                <a:defRPr/>
              </a:pPr>
              <a:t>01.11.2017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0C33D31-283C-4FBA-8FD8-F01A23E9334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11E182A-611D-4CA2-ADEA-46E3B45F042B}" type="datetimeFigureOut">
              <a:rPr lang="ru-RU"/>
              <a:pPr>
                <a:defRPr/>
              </a:pPr>
              <a:t>01.11.2017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C8DD5E5-0819-400D-AB1B-66EEF514513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BC7F481-A2D4-4988-A3E6-867989758BE8}" type="datetimeFigureOut">
              <a:rPr lang="ru-RU"/>
              <a:pPr>
                <a:defRPr/>
              </a:pPr>
              <a:t>01.11.2017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5D6D167-6A84-4AAA-9364-71BA3FF7106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A1D0369-1A4A-485F-81FA-28263659AF2B}" type="datetimeFigureOut">
              <a:rPr lang="ru-RU"/>
              <a:pPr>
                <a:defRPr/>
              </a:pPr>
              <a:t>01.11.2017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7AF9E88-695B-4C00-8DA2-1C6BE0B076F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F990A19-89D2-4CF7-9885-DFD30DF2165D}" type="datetimeFigureOut">
              <a:rPr lang="ru-RU"/>
              <a:pPr>
                <a:defRPr/>
              </a:pPr>
              <a:t>01.11.2017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FB21E52-79DB-4C50-B60C-66B2CD08698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http://tisahitli.dagschool.com/_http_schools/1741/Tisahitli/admin/ckfinder/core/connector/php/connector.phpfck_user_files/images/DSC00900.JPG"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3760" y="-123378"/>
            <a:ext cx="7774632" cy="2952328"/>
          </a:xfrm>
        </p:spPr>
        <p:txBody>
          <a:bodyPr/>
          <a:lstStyle/>
          <a:p>
            <a:r>
              <a:rPr lang="ru-RU" sz="24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Муниципальное казенное общеобразовательное учреждение «</a:t>
            </a:r>
            <a:r>
              <a:rPr lang="ru-RU" sz="2400" dirty="0" err="1"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Тисси-Ахитлинская</a:t>
            </a:r>
            <a:r>
              <a:rPr lang="ru-RU" sz="24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 средняя общеобразовательная школа» Муниципальный район «</a:t>
            </a:r>
            <a:r>
              <a:rPr lang="ru-RU" sz="2400" dirty="0" err="1"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Цумадинский</a:t>
            </a:r>
            <a:r>
              <a:rPr lang="ru-RU" sz="24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 район»  Республика Дагестан</a:t>
            </a:r>
            <a:endParaRPr lang="ru-RU" sz="24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Подзаголовок 2"/>
          <p:cNvSpPr>
            <a:spLocks noGrp="1"/>
          </p:cNvSpPr>
          <p:nvPr>
            <p:ph type="subTitle" idx="1"/>
          </p:nvPr>
        </p:nvSpPr>
        <p:spPr>
          <a:xfrm>
            <a:off x="1475656" y="6381328"/>
            <a:ext cx="6400800" cy="1752600"/>
          </a:xfrm>
        </p:spPr>
        <p:txBody>
          <a:bodyPr/>
          <a:lstStyle/>
          <a:p>
            <a:endParaRPr lang="ru-RU" dirty="0"/>
          </a:p>
        </p:txBody>
      </p:sp>
      <p:pic>
        <p:nvPicPr>
          <p:cNvPr id="1026" name="Picture 2" descr="http://tisahitli.dagschool.com/_http_schools/1741/Tisahitli/admin/ckfinder/core/connector/php/connector.phpfck_user_files/images/0417201286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20888"/>
            <a:ext cx="5076056" cy="44371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isahitli.dagschool.com/_http_schools/1741/Tisahitli/admin/ckfinder/core/connector/php/connector.phpfck_user_files/images/IMG-20151021-WA000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2420888"/>
            <a:ext cx="4067944" cy="4437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37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0"/>
            <a:ext cx="5036096" cy="4104456"/>
          </a:xfrm>
        </p:spPr>
        <p:txBody>
          <a:bodyPr>
            <a:normAutofit/>
          </a:bodyPr>
          <a:lstStyle/>
          <a:p>
            <a:pPr eaLnBrk="1" hangingPunct="1">
              <a:defRPr/>
            </a:pPr>
            <a:r>
              <a:rPr lang="ru-RU" b="1" dirty="0" smtClean="0">
                <a:effectLst>
                  <a:outerShdw blurRad="38100" dist="38100" dir="2700000" algn="tl">
                    <a:srgbClr val="FFFFFF"/>
                  </a:outerShdw>
                </a:effectLst>
                <a:latin typeface="Times New Roman" pitchFamily="18" charset="0"/>
                <a:cs typeface="Times New Roman" pitchFamily="18" charset="0"/>
              </a:rPr>
              <a:t/>
            </a:r>
            <a:br>
              <a:rPr lang="ru-RU" b="1" dirty="0" smtClean="0">
                <a:effectLst>
                  <a:outerShdw blurRad="38100" dist="38100" dir="2700000" algn="tl">
                    <a:srgbClr val="FFFFFF"/>
                  </a:outerShdw>
                </a:effectLst>
                <a:latin typeface="Times New Roman" pitchFamily="18" charset="0"/>
                <a:cs typeface="Times New Roman" pitchFamily="18" charset="0"/>
              </a:rPr>
            </a:br>
            <a:r>
              <a:rPr lang="ru-RU" b="1" dirty="0" smtClean="0">
                <a:effectLst>
                  <a:outerShdw blurRad="38100" dist="38100" dir="2700000" algn="tl">
                    <a:srgbClr val="FFFFFF"/>
                  </a:outerShdw>
                </a:effectLst>
                <a:latin typeface="Times New Roman" pitchFamily="18" charset="0"/>
                <a:cs typeface="Times New Roman" pitchFamily="18" charset="0"/>
              </a:rPr>
              <a:t>      </a:t>
            </a:r>
            <a:r>
              <a:rPr lang="ru-RU" sz="1600" b="1" dirty="0" err="1" smtClean="0">
                <a:effectLst>
                  <a:outerShdw blurRad="38100" dist="38100" dir="2700000" algn="tl">
                    <a:srgbClr val="FFFFFF"/>
                  </a:outerShdw>
                </a:effectLst>
                <a:latin typeface="Times New Roman" pitchFamily="18" charset="0"/>
                <a:cs typeface="Times New Roman" pitchFamily="18" charset="0"/>
              </a:rPr>
              <a:t>Мукумагомед</a:t>
            </a:r>
            <a:endParaRPr lang="ru-RU" b="1" dirty="0" smtClean="0">
              <a:effectLst>
                <a:outerShdw blurRad="38100" dist="38100" dir="2700000" algn="tl">
                  <a:srgbClr val="FFFFFF"/>
                </a:outerShdw>
              </a:effectLst>
              <a:latin typeface="Times New Roman" pitchFamily="18" charset="0"/>
              <a:cs typeface="Times New Roman" pitchFamily="18" charset="0"/>
            </a:endParaRPr>
          </a:p>
        </p:txBody>
      </p:sp>
      <p:sp>
        <p:nvSpPr>
          <p:cNvPr id="15362" name="Подзаголовок 2"/>
          <p:cNvSpPr>
            <a:spLocks noGrp="1"/>
          </p:cNvSpPr>
          <p:nvPr>
            <p:ph type="subTitle" idx="1"/>
          </p:nvPr>
        </p:nvSpPr>
        <p:spPr>
          <a:xfrm>
            <a:off x="179512" y="3214359"/>
            <a:ext cx="3024336" cy="3703431"/>
          </a:xfrm>
        </p:spPr>
        <p:txBody>
          <a:bodyPr/>
          <a:lstStyle/>
          <a:p>
            <a:pPr algn="l" eaLnBrk="1" hangingPunct="1"/>
            <a:r>
              <a:rPr lang="ru-RU" sz="1800" dirty="0" smtClean="0">
                <a:solidFill>
                  <a:schemeClr val="tx1"/>
                </a:solidFill>
                <a:latin typeface="Times New Roman" pitchFamily="18" charset="0"/>
                <a:cs typeface="Times New Roman" pitchFamily="18" charset="0"/>
              </a:rPr>
              <a:t> </a:t>
            </a:r>
            <a:r>
              <a:rPr lang="ru-RU" sz="1600" dirty="0" smtClean="0">
                <a:solidFill>
                  <a:srgbClr val="0070C0"/>
                </a:solidFill>
                <a:latin typeface="Times New Roman" pitchFamily="18" charset="0"/>
                <a:cs typeface="Times New Roman" pitchFamily="18" charset="0"/>
              </a:rPr>
              <a:t>Магомедов </a:t>
            </a:r>
            <a:r>
              <a:rPr lang="ru-RU" sz="1600" dirty="0" err="1" smtClean="0">
                <a:solidFill>
                  <a:srgbClr val="0070C0"/>
                </a:solidFill>
                <a:latin typeface="Times New Roman" pitchFamily="18" charset="0"/>
                <a:cs typeface="Times New Roman" pitchFamily="18" charset="0"/>
              </a:rPr>
              <a:t>Мухтар</a:t>
            </a:r>
            <a:r>
              <a:rPr lang="ru-RU" sz="1600" dirty="0" smtClean="0">
                <a:solidFill>
                  <a:srgbClr val="0070C0"/>
                </a:solidFill>
                <a:latin typeface="Times New Roman" pitchFamily="18" charset="0"/>
                <a:cs typeface="Times New Roman" pitchFamily="18" charset="0"/>
              </a:rPr>
              <a:t> </a:t>
            </a:r>
            <a:r>
              <a:rPr lang="ru-RU" sz="1600" dirty="0" err="1" smtClean="0">
                <a:solidFill>
                  <a:srgbClr val="0070C0"/>
                </a:solidFill>
                <a:latin typeface="Times New Roman" pitchFamily="18" charset="0"/>
                <a:cs typeface="Times New Roman" pitchFamily="18" charset="0"/>
              </a:rPr>
              <a:t>Алигаджиевич</a:t>
            </a:r>
            <a:r>
              <a:rPr lang="ru-RU" sz="1600" dirty="0" smtClean="0">
                <a:solidFill>
                  <a:srgbClr val="0070C0"/>
                </a:solidFill>
                <a:latin typeface="Times New Roman" pitchFamily="18" charset="0"/>
                <a:cs typeface="Times New Roman" pitchFamily="18" charset="0"/>
              </a:rPr>
              <a:t> – директор МКОУ «</a:t>
            </a:r>
            <a:r>
              <a:rPr lang="ru-RU" sz="1600" dirty="0" err="1" smtClean="0">
                <a:solidFill>
                  <a:srgbClr val="0070C0"/>
                </a:solidFill>
                <a:latin typeface="Times New Roman" pitchFamily="18" charset="0"/>
                <a:cs typeface="Times New Roman" pitchFamily="18" charset="0"/>
              </a:rPr>
              <a:t>Тисси-Ахитлинская</a:t>
            </a:r>
            <a:r>
              <a:rPr lang="ru-RU" sz="1600" dirty="0" smtClean="0">
                <a:solidFill>
                  <a:srgbClr val="0070C0"/>
                </a:solidFill>
                <a:latin typeface="Times New Roman" pitchFamily="18" charset="0"/>
                <a:cs typeface="Times New Roman" pitchFamily="18" charset="0"/>
              </a:rPr>
              <a:t> СОШ»</a:t>
            </a:r>
          </a:p>
          <a:p>
            <a:pPr algn="l" eaLnBrk="1" hangingPunct="1"/>
            <a:r>
              <a:rPr lang="ru-RU" sz="1600" dirty="0" smtClean="0">
                <a:solidFill>
                  <a:srgbClr val="0070C0"/>
                </a:solidFill>
                <a:latin typeface="Times New Roman" pitchFamily="18" charset="0"/>
                <a:cs typeface="Times New Roman" pitchFamily="18" charset="0"/>
              </a:rPr>
              <a:t>Дата рождения: 12.06.1969г.</a:t>
            </a:r>
          </a:p>
          <a:p>
            <a:pPr algn="l" eaLnBrk="1" hangingPunct="1"/>
            <a:r>
              <a:rPr lang="ru-RU" sz="1600" dirty="0" smtClean="0">
                <a:solidFill>
                  <a:srgbClr val="0070C0"/>
                </a:solidFill>
                <a:latin typeface="Times New Roman" pitchFamily="18" charset="0"/>
                <a:cs typeface="Times New Roman" pitchFamily="18" charset="0"/>
              </a:rPr>
              <a:t>Образование: высшее, ДГУ, математический факультет, 1993 г.</a:t>
            </a:r>
          </a:p>
          <a:p>
            <a:pPr algn="l" eaLnBrk="1" hangingPunct="1"/>
            <a:r>
              <a:rPr lang="ru-RU" sz="1600" dirty="0" smtClean="0">
                <a:solidFill>
                  <a:srgbClr val="0070C0"/>
                </a:solidFill>
                <a:latin typeface="Times New Roman" pitchFamily="18" charset="0"/>
                <a:cs typeface="Times New Roman" pitchFamily="18" charset="0"/>
              </a:rPr>
              <a:t>Педагогический стаж: 24 года</a:t>
            </a:r>
          </a:p>
          <a:p>
            <a:pPr algn="l" eaLnBrk="1" hangingPunct="1"/>
            <a:r>
              <a:rPr lang="ru-RU" sz="1600" dirty="0" smtClean="0">
                <a:solidFill>
                  <a:srgbClr val="0070C0"/>
                </a:solidFill>
                <a:latin typeface="Times New Roman" pitchFamily="18" charset="0"/>
                <a:cs typeface="Times New Roman" pitchFamily="18" charset="0"/>
              </a:rPr>
              <a:t>Стаж работы директором: 16  лет</a:t>
            </a:r>
          </a:p>
          <a:p>
            <a:pPr algn="l" eaLnBrk="1" hangingPunct="1"/>
            <a:r>
              <a:rPr lang="ru-RU" sz="1600" dirty="0" smtClean="0">
                <a:solidFill>
                  <a:srgbClr val="0070C0"/>
                </a:solidFill>
                <a:latin typeface="Times New Roman" pitchFamily="18" charset="0"/>
                <a:cs typeface="Times New Roman" pitchFamily="18" charset="0"/>
              </a:rPr>
              <a:t>Звание: Заслуженный учитель РД</a:t>
            </a:r>
          </a:p>
          <a:p>
            <a:pPr algn="l" eaLnBrk="1" hangingPunct="1"/>
            <a:endParaRPr lang="ru-RU" sz="1800" dirty="0" smtClean="0">
              <a:solidFill>
                <a:srgbClr val="0070C0"/>
              </a:solidFill>
              <a:latin typeface="Times New Roman" pitchFamily="18" charset="0"/>
              <a:cs typeface="Times New Roman" pitchFamily="18" charset="0"/>
            </a:endParaRPr>
          </a:p>
        </p:txBody>
      </p:sp>
      <p:pic>
        <p:nvPicPr>
          <p:cNvPr id="15363" name="Picture 5" descr="1+1=11010(1)"/>
          <p:cNvPicPr>
            <a:picLocks noChangeAspect="1" noChangeArrowheads="1"/>
          </p:cNvPicPr>
          <p:nvPr/>
        </p:nvPicPr>
        <p:blipFill>
          <a:blip r:embed="rId2" cstate="print"/>
          <a:srcRect/>
          <a:stretch>
            <a:fillRect/>
          </a:stretch>
        </p:blipFill>
        <p:spPr bwMode="auto">
          <a:xfrm>
            <a:off x="60226" y="3788"/>
            <a:ext cx="3070498" cy="3185219"/>
          </a:xfrm>
          <a:prstGeom prst="rect">
            <a:avLst/>
          </a:prstGeom>
          <a:noFill/>
          <a:ln w="9525">
            <a:noFill/>
            <a:miter lim="800000"/>
            <a:headEnd/>
            <a:tailEnd/>
          </a:ln>
        </p:spPr>
      </p:pic>
      <p:pic>
        <p:nvPicPr>
          <p:cNvPr id="2050" name="Picture 2" descr="020220124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11854"/>
            <a:ext cx="2952328" cy="3200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037560" y="3373859"/>
            <a:ext cx="2974600" cy="3046988"/>
          </a:xfrm>
          <a:prstGeom prst="rect">
            <a:avLst/>
          </a:prstGeom>
          <a:noFill/>
        </p:spPr>
        <p:txBody>
          <a:bodyPr wrap="square" rtlCol="0">
            <a:spAutoFit/>
          </a:bodyPr>
          <a:lstStyle/>
          <a:p>
            <a:r>
              <a:rPr lang="ru-RU" sz="1600" dirty="0" err="1" smtClean="0">
                <a:solidFill>
                  <a:srgbClr val="0070C0"/>
                </a:solidFill>
                <a:latin typeface="Times New Roman" panose="02020603050405020304" pitchFamily="18" charset="0"/>
                <a:cs typeface="Times New Roman" panose="02020603050405020304" pitchFamily="18" charset="0"/>
              </a:rPr>
              <a:t>Мукумагомедова</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Зайнаб</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Магомедзакировна</a:t>
            </a:r>
            <a:r>
              <a:rPr lang="ru-RU" sz="1600" dirty="0" smtClean="0">
                <a:solidFill>
                  <a:srgbClr val="0070C0"/>
                </a:solidFill>
                <a:latin typeface="Times New Roman" panose="02020603050405020304" pitchFamily="18" charset="0"/>
                <a:cs typeface="Times New Roman" panose="02020603050405020304" pitchFamily="18" charset="0"/>
              </a:rPr>
              <a:t> – заместитель директора по учебно-воспитательной работе</a:t>
            </a:r>
          </a:p>
          <a:p>
            <a:r>
              <a:rPr lang="ru-RU" sz="1600" dirty="0" smtClean="0">
                <a:solidFill>
                  <a:srgbClr val="0070C0"/>
                </a:solidFill>
                <a:latin typeface="Times New Roman" panose="02020603050405020304" pitchFamily="18" charset="0"/>
                <a:cs typeface="Times New Roman" panose="02020603050405020304" pitchFamily="18" charset="0"/>
              </a:rPr>
              <a:t>МКОУ «</a:t>
            </a:r>
            <a:r>
              <a:rPr lang="ru-RU" sz="1600" dirty="0" err="1" smtClean="0">
                <a:solidFill>
                  <a:srgbClr val="0070C0"/>
                </a:solidFill>
                <a:latin typeface="Times New Roman" panose="02020603050405020304" pitchFamily="18" charset="0"/>
                <a:cs typeface="Times New Roman" panose="02020603050405020304" pitchFamily="18" charset="0"/>
              </a:rPr>
              <a:t>Тисси-Ахитлинская</a:t>
            </a:r>
            <a:r>
              <a:rPr lang="ru-RU" sz="1600" dirty="0" smtClean="0">
                <a:solidFill>
                  <a:srgbClr val="0070C0"/>
                </a:solidFill>
                <a:latin typeface="Times New Roman" panose="02020603050405020304" pitchFamily="18" charset="0"/>
                <a:cs typeface="Times New Roman" panose="02020603050405020304" pitchFamily="18" charset="0"/>
              </a:rPr>
              <a:t> СОШ»</a:t>
            </a:r>
          </a:p>
          <a:p>
            <a:r>
              <a:rPr lang="ru-RU" sz="1600" dirty="0" smtClean="0">
                <a:solidFill>
                  <a:srgbClr val="0070C0"/>
                </a:solidFill>
                <a:latin typeface="Times New Roman" panose="02020603050405020304" pitchFamily="18" charset="0"/>
                <a:cs typeface="Times New Roman" panose="02020603050405020304" pitchFamily="18" charset="0"/>
              </a:rPr>
              <a:t>Образование: высшее, ДГУ, филологический факультет, 2007г.</a:t>
            </a:r>
          </a:p>
          <a:p>
            <a:r>
              <a:rPr lang="ru-RU" sz="1600" dirty="0" smtClean="0">
                <a:solidFill>
                  <a:srgbClr val="0070C0"/>
                </a:solidFill>
                <a:latin typeface="Times New Roman" panose="02020603050405020304" pitchFamily="18" charset="0"/>
                <a:cs typeface="Times New Roman" panose="02020603050405020304" pitchFamily="18" charset="0"/>
              </a:rPr>
              <a:t>Педагогический стаж: 12 лет</a:t>
            </a:r>
          </a:p>
          <a:p>
            <a:r>
              <a:rPr lang="ru-RU" sz="1600" dirty="0" smtClean="0">
                <a:solidFill>
                  <a:srgbClr val="0070C0"/>
                </a:solidFill>
                <a:latin typeface="Times New Roman" panose="02020603050405020304" pitchFamily="18" charset="0"/>
                <a:cs typeface="Times New Roman" panose="02020603050405020304" pitchFamily="18" charset="0"/>
              </a:rPr>
              <a:t>Стаж работы заместителем директора по УВР: 1 год</a:t>
            </a:r>
            <a:endParaRPr lang="ru-RU" sz="1600" dirty="0">
              <a:solidFill>
                <a:srgbClr val="0070C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6516216" y="18864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1" name="Picture 3" descr="http://tisahitli.dagschool.com/_http_schools/1741/Tisahitli/admin/ckfinder/core/connector/php/connector.phpfck_user_files/images/DSC00900.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6012160" y="-37207"/>
            <a:ext cx="2999606" cy="322621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6251823" y="3250748"/>
            <a:ext cx="2520280" cy="3785652"/>
          </a:xfrm>
          <a:prstGeom prst="rect">
            <a:avLst/>
          </a:prstGeom>
          <a:noFill/>
        </p:spPr>
        <p:txBody>
          <a:bodyPr wrap="square" rtlCol="0">
            <a:spAutoFit/>
          </a:bodyPr>
          <a:lstStyle/>
          <a:p>
            <a:r>
              <a:rPr lang="ru-RU" sz="1600" dirty="0" err="1" smtClean="0">
                <a:solidFill>
                  <a:srgbClr val="0070C0"/>
                </a:solidFill>
                <a:latin typeface="Times New Roman" panose="02020603050405020304" pitchFamily="18" charset="0"/>
                <a:cs typeface="Times New Roman" panose="02020603050405020304" pitchFamily="18" charset="0"/>
              </a:rPr>
              <a:t>Абдулаева</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Завжанат</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Саламулаевна</a:t>
            </a:r>
            <a:r>
              <a:rPr lang="ru-RU" sz="1600" dirty="0" smtClean="0">
                <a:solidFill>
                  <a:srgbClr val="0070C0"/>
                </a:solidFill>
                <a:latin typeface="Times New Roman" panose="02020603050405020304" pitchFamily="18" charset="0"/>
                <a:cs typeface="Times New Roman" panose="02020603050405020304" pitchFamily="18" charset="0"/>
              </a:rPr>
              <a:t> –педагог-организатор МКОУ « </a:t>
            </a:r>
            <a:r>
              <a:rPr lang="ru-RU" sz="1600" dirty="0" err="1" smtClean="0">
                <a:solidFill>
                  <a:srgbClr val="0070C0"/>
                </a:solidFill>
                <a:latin typeface="Times New Roman" panose="02020603050405020304" pitchFamily="18" charset="0"/>
                <a:cs typeface="Times New Roman" panose="02020603050405020304" pitchFamily="18" charset="0"/>
              </a:rPr>
              <a:t>Тисси-Ахитлинская</a:t>
            </a:r>
            <a:r>
              <a:rPr lang="ru-RU" sz="1600" dirty="0" smtClean="0">
                <a:solidFill>
                  <a:srgbClr val="0070C0"/>
                </a:solidFill>
                <a:latin typeface="Times New Roman" panose="02020603050405020304" pitchFamily="18" charset="0"/>
                <a:cs typeface="Times New Roman" panose="02020603050405020304" pitchFamily="18" charset="0"/>
              </a:rPr>
              <a:t> СОШ» </a:t>
            </a:r>
          </a:p>
          <a:p>
            <a:r>
              <a:rPr lang="ru-RU" sz="1600" dirty="0" smtClean="0">
                <a:solidFill>
                  <a:srgbClr val="0070C0"/>
                </a:solidFill>
                <a:latin typeface="Times New Roman" panose="02020603050405020304" pitchFamily="18" charset="0"/>
                <a:cs typeface="Times New Roman" panose="02020603050405020304" pitchFamily="18" charset="0"/>
              </a:rPr>
              <a:t>Образование: высшее, ДГПИ, начальные классы, 1991г.</a:t>
            </a:r>
          </a:p>
          <a:p>
            <a:r>
              <a:rPr lang="ru-RU" sz="1600" dirty="0" smtClean="0">
                <a:solidFill>
                  <a:srgbClr val="0070C0"/>
                </a:solidFill>
                <a:latin typeface="Times New Roman" panose="02020603050405020304" pitchFamily="18" charset="0"/>
                <a:cs typeface="Times New Roman" panose="02020603050405020304" pitchFamily="18" charset="0"/>
              </a:rPr>
              <a:t>Педагогический стаж: 26 лет</a:t>
            </a:r>
          </a:p>
          <a:p>
            <a:r>
              <a:rPr lang="ru-RU" sz="1600" dirty="0" smtClean="0">
                <a:solidFill>
                  <a:srgbClr val="0070C0"/>
                </a:solidFill>
                <a:latin typeface="Times New Roman" panose="02020603050405020304" pitchFamily="18" charset="0"/>
                <a:cs typeface="Times New Roman" panose="02020603050405020304" pitchFamily="18" charset="0"/>
              </a:rPr>
              <a:t>Стаж работы педагогом-организатором: 2 года</a:t>
            </a:r>
          </a:p>
          <a:p>
            <a:r>
              <a:rPr lang="ru-RU" sz="1600" dirty="0" smtClean="0">
                <a:solidFill>
                  <a:srgbClr val="0070C0"/>
                </a:solidFill>
                <a:latin typeface="Times New Roman" panose="02020603050405020304" pitchFamily="18" charset="0"/>
                <a:cs typeface="Times New Roman" panose="02020603050405020304" pitchFamily="18" charset="0"/>
              </a:rPr>
              <a:t>Звание: Отличник образования РД</a:t>
            </a:r>
          </a:p>
          <a:p>
            <a:endParaRPr lang="ru-RU"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779716" y="21216"/>
            <a:ext cx="4364284" cy="599472"/>
          </a:xfrm>
        </p:spPr>
        <p:txBody>
          <a:bodyPr/>
          <a:lstStyle/>
          <a:p>
            <a:r>
              <a:rPr lang="ru-RU" sz="3600" dirty="0" smtClean="0">
                <a:latin typeface="Times New Roman" panose="02020603050405020304" pitchFamily="18" charset="0"/>
                <a:cs typeface="Times New Roman" panose="02020603050405020304" pitchFamily="18" charset="0"/>
              </a:rPr>
              <a:t>Визитная карточка</a:t>
            </a:r>
          </a:p>
        </p:txBody>
      </p:sp>
      <p:sp>
        <p:nvSpPr>
          <p:cNvPr id="24578" name="Rectangle 8"/>
          <p:cNvSpPr>
            <a:spLocks noGrp="1"/>
          </p:cNvSpPr>
          <p:nvPr>
            <p:ph sz="half" idx="4294967295"/>
          </p:nvPr>
        </p:nvSpPr>
        <p:spPr>
          <a:xfrm>
            <a:off x="4779716" y="620688"/>
            <a:ext cx="4364283" cy="2808312"/>
          </a:xfrm>
        </p:spPr>
        <p:txBody>
          <a:bodyPr/>
          <a:lstStyle/>
          <a:p>
            <a:pPr>
              <a:lnSpc>
                <a:spcPct val="80000"/>
              </a:lnSpc>
            </a:pPr>
            <a:r>
              <a:rPr lang="ru-RU" altLang="ru-RU" sz="1400" dirty="0"/>
              <a:t>Цель работы </a:t>
            </a:r>
            <a:r>
              <a:rPr lang="ru-RU" altLang="ru-RU" sz="1400"/>
              <a:t>по </a:t>
            </a:r>
            <a:r>
              <a:rPr lang="ru-RU" altLang="ru-RU" sz="1400" smtClean="0"/>
              <a:t>профилактике </a:t>
            </a:r>
            <a:r>
              <a:rPr lang="ru-RU" altLang="ru-RU" sz="1400" dirty="0"/>
              <a:t>ДДТТ:</a:t>
            </a:r>
          </a:p>
          <a:p>
            <a:pPr>
              <a:lnSpc>
                <a:spcPct val="80000"/>
              </a:lnSpc>
              <a:buFont typeface="Wingdings" panose="05000000000000000000" pitchFamily="2" charset="2"/>
              <a:buNone/>
            </a:pPr>
            <a:r>
              <a:rPr lang="ru-RU" altLang="ru-RU" sz="1400" dirty="0"/>
              <a:t> -снижение уровня детского дорожно-транспортного травматизма среди учащихся школы</a:t>
            </a:r>
          </a:p>
          <a:p>
            <a:pPr>
              <a:lnSpc>
                <a:spcPct val="80000"/>
              </a:lnSpc>
              <a:buFont typeface="Wingdings" panose="05000000000000000000" pitchFamily="2" charset="2"/>
              <a:buNone/>
            </a:pPr>
            <a:r>
              <a:rPr lang="ru-RU" altLang="ru-RU" sz="1400" dirty="0"/>
              <a:t>      Задачи:</a:t>
            </a:r>
          </a:p>
          <a:p>
            <a:pPr>
              <a:lnSpc>
                <a:spcPct val="80000"/>
              </a:lnSpc>
              <a:buFont typeface="Wingdings" panose="05000000000000000000" pitchFamily="2" charset="2"/>
              <a:buNone/>
            </a:pPr>
            <a:r>
              <a:rPr lang="ru-RU" altLang="ru-RU" sz="1400" dirty="0"/>
              <a:t>-создание оптимальных условий для формирования у учащихся устойчивых навыков безопасного поведения на улицах и дорогах.</a:t>
            </a:r>
          </a:p>
          <a:p>
            <a:pPr>
              <a:lnSpc>
                <a:spcPct val="80000"/>
              </a:lnSpc>
              <a:buFont typeface="Wingdings" panose="05000000000000000000" pitchFamily="2" charset="2"/>
              <a:buNone/>
            </a:pPr>
            <a:r>
              <a:rPr lang="ru-RU" altLang="ru-RU" sz="1400" dirty="0"/>
              <a:t>-создание информационного, кадрового, организационного и методического обеспечения</a:t>
            </a:r>
          </a:p>
          <a:p>
            <a:pPr>
              <a:lnSpc>
                <a:spcPct val="80000"/>
              </a:lnSpc>
              <a:buFont typeface="Wingdings" panose="05000000000000000000" pitchFamily="2" charset="2"/>
              <a:buNone/>
            </a:pPr>
            <a:r>
              <a:rPr lang="ru-RU" altLang="ru-RU" sz="1400" dirty="0"/>
              <a:t>     Направления работы по профилактике ДДТТ:</a:t>
            </a:r>
          </a:p>
          <a:p>
            <a:pPr>
              <a:lnSpc>
                <a:spcPct val="80000"/>
              </a:lnSpc>
              <a:buFont typeface="Wingdings" panose="05000000000000000000" pitchFamily="2" charset="2"/>
              <a:buNone/>
            </a:pPr>
            <a:r>
              <a:rPr lang="ru-RU" altLang="ru-RU" sz="1400" dirty="0"/>
              <a:t>-Работа с педагогическим коллективом</a:t>
            </a:r>
          </a:p>
          <a:p>
            <a:pPr>
              <a:lnSpc>
                <a:spcPct val="80000"/>
              </a:lnSpc>
              <a:buFont typeface="Wingdings" panose="05000000000000000000" pitchFamily="2" charset="2"/>
              <a:buNone/>
            </a:pPr>
            <a:r>
              <a:rPr lang="ru-RU" altLang="ru-RU" sz="1400" dirty="0"/>
              <a:t>-Работа с учащимися</a:t>
            </a:r>
          </a:p>
          <a:p>
            <a:pPr>
              <a:lnSpc>
                <a:spcPct val="80000"/>
              </a:lnSpc>
              <a:buFont typeface="Wingdings" panose="05000000000000000000" pitchFamily="2" charset="2"/>
              <a:buNone/>
            </a:pPr>
            <a:r>
              <a:rPr lang="ru-RU" altLang="ru-RU" sz="1400" dirty="0"/>
              <a:t>-Работа с родителями учащихся</a:t>
            </a:r>
          </a:p>
          <a:p>
            <a:pPr>
              <a:buFont typeface="Arial" charset="0"/>
              <a:buNone/>
            </a:pPr>
            <a:endParaRPr lang="ru-RU" sz="1600" dirty="0" smtClean="0"/>
          </a:p>
        </p:txBody>
      </p:sp>
      <p:sp>
        <p:nvSpPr>
          <p:cNvPr id="24579" name="Rectangle 10"/>
          <p:cNvSpPr>
            <a:spLocks noGrp="1"/>
          </p:cNvSpPr>
          <p:nvPr>
            <p:ph sz="half" idx="4294967295"/>
          </p:nvPr>
        </p:nvSpPr>
        <p:spPr>
          <a:xfrm>
            <a:off x="-1" y="3284984"/>
            <a:ext cx="4139953" cy="682292"/>
          </a:xfrm>
        </p:spPr>
        <p:txBody>
          <a:bodyPr/>
          <a:lstStyle/>
          <a:p>
            <a:pPr>
              <a:buFont typeface="Arial" charset="0"/>
              <a:buNone/>
            </a:pPr>
            <a:r>
              <a:rPr lang="ru-RU" sz="2000" dirty="0" smtClean="0">
                <a:solidFill>
                  <a:srgbClr val="002060"/>
                </a:solidFill>
              </a:rPr>
              <a:t>Самые яркие события, традиции, мероприятия</a:t>
            </a:r>
          </a:p>
        </p:txBody>
      </p:sp>
      <p:sp>
        <p:nvSpPr>
          <p:cNvPr id="24580" name="Rectangle 3"/>
          <p:cNvSpPr>
            <a:spLocks noGrp="1"/>
          </p:cNvSpPr>
          <p:nvPr>
            <p:ph type="body" idx="1"/>
          </p:nvPr>
        </p:nvSpPr>
        <p:spPr>
          <a:xfrm>
            <a:off x="0" y="2818716"/>
            <a:ext cx="4779716" cy="466268"/>
          </a:xfrm>
        </p:spPr>
        <p:txBody>
          <a:bodyPr/>
          <a:lstStyle/>
          <a:p>
            <a:pPr>
              <a:buFont typeface="Arial" charset="0"/>
              <a:buNone/>
            </a:pPr>
            <a:r>
              <a:rPr lang="ru-RU" sz="1400" dirty="0" smtClean="0"/>
              <a:t>Отряд «ЮИД» МКОУ « </a:t>
            </a:r>
            <a:r>
              <a:rPr lang="ru-RU" sz="1400" dirty="0" err="1" smtClean="0"/>
              <a:t>Тисси-Ахитлинская</a:t>
            </a:r>
            <a:r>
              <a:rPr lang="ru-RU" sz="1400" dirty="0" smtClean="0"/>
              <a:t> СОШ» в 2016/2017 учебном году</a:t>
            </a:r>
          </a:p>
        </p:txBody>
      </p:sp>
      <p:pic>
        <p:nvPicPr>
          <p:cNvPr id="10" name="Picture 4" descr="img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46743"/>
            <a:ext cx="4779716" cy="277197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g0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449" y="3967276"/>
            <a:ext cx="2808114" cy="24860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6453336"/>
            <a:ext cx="2736304" cy="461665"/>
          </a:xfrm>
          <a:prstGeom prst="rect">
            <a:avLst/>
          </a:prstGeom>
          <a:noFill/>
        </p:spPr>
        <p:txBody>
          <a:bodyPr wrap="square" rtlCol="0">
            <a:spAutoFit/>
          </a:bodyPr>
          <a:lstStyle/>
          <a:p>
            <a:r>
              <a:rPr lang="ru-RU" sz="1200" dirty="0" smtClean="0"/>
              <a:t>Участие в зональном конкурсе «ЮИД»</a:t>
            </a:r>
            <a:endParaRPr lang="ru-RU" sz="1200" dirty="0"/>
          </a:p>
        </p:txBody>
      </p:sp>
      <p:sp>
        <p:nvSpPr>
          <p:cNvPr id="4" name="TextBox 3"/>
          <p:cNvSpPr txBox="1"/>
          <p:nvPr/>
        </p:nvSpPr>
        <p:spPr>
          <a:xfrm>
            <a:off x="5076056" y="3317908"/>
            <a:ext cx="3096344" cy="369332"/>
          </a:xfrm>
          <a:prstGeom prst="rect">
            <a:avLst/>
          </a:prstGeom>
          <a:noFill/>
        </p:spPr>
        <p:txBody>
          <a:bodyPr wrap="square" rtlCol="0">
            <a:spAutoFit/>
          </a:bodyPr>
          <a:lstStyle/>
          <a:p>
            <a:r>
              <a:rPr lang="ru-RU" dirty="0" smtClean="0"/>
              <a:t>Работа в школе</a:t>
            </a:r>
            <a:endParaRPr lang="ru-RU" dirty="0"/>
          </a:p>
        </p:txBody>
      </p:sp>
      <p:pic>
        <p:nvPicPr>
          <p:cNvPr id="15" name="Picture 4" descr="img0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9813" y="3604803"/>
            <a:ext cx="2196244" cy="194778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8" descr="img02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89395" y="3604803"/>
            <a:ext cx="2026256" cy="194778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g00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38628" y="3675074"/>
            <a:ext cx="2105371" cy="192016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img00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67563" y="5590690"/>
            <a:ext cx="2121832" cy="122512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g00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89395" y="5552587"/>
            <a:ext cx="1949233" cy="130541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3" descr="20131008_15182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48264" y="5575756"/>
            <a:ext cx="2195735" cy="1339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107504" y="0"/>
            <a:ext cx="3024336" cy="6858000"/>
          </a:xfrm>
        </p:spPr>
        <p:txBody>
          <a:bodyPr/>
          <a:lstStyle/>
          <a:p>
            <a:r>
              <a:rPr lang="ru-RU" sz="1400" dirty="0" smtClean="0">
                <a:solidFill>
                  <a:srgbClr val="0070C0"/>
                </a:solidFill>
              </a:rPr>
              <a:t>В школе за 2016/2017 учебный год проведены следующие мероприятия:</a:t>
            </a:r>
            <a:br>
              <a:rPr lang="ru-RU" sz="1400" dirty="0" smtClean="0">
                <a:solidFill>
                  <a:srgbClr val="0070C0"/>
                </a:solidFill>
              </a:rPr>
            </a:br>
            <a:r>
              <a:rPr lang="ru-RU" sz="1400" dirty="0" smtClean="0">
                <a:solidFill>
                  <a:srgbClr val="FF0000"/>
                </a:solidFill>
              </a:rPr>
              <a:t>Акции: 1. «Я, </a:t>
            </a:r>
            <a:r>
              <a:rPr lang="ru-RU" sz="1400" dirty="0" err="1" smtClean="0">
                <a:solidFill>
                  <a:srgbClr val="FF0000"/>
                </a:solidFill>
              </a:rPr>
              <a:t>ты,он,она</a:t>
            </a:r>
            <a:r>
              <a:rPr lang="ru-RU" sz="1400" dirty="0" smtClean="0">
                <a:solidFill>
                  <a:srgbClr val="FF0000"/>
                </a:solidFill>
              </a:rPr>
              <a:t>- вместе целая страна»</a:t>
            </a:r>
            <a:br>
              <a:rPr lang="ru-RU" sz="1400" dirty="0" smtClean="0">
                <a:solidFill>
                  <a:srgbClr val="FF0000"/>
                </a:solidFill>
              </a:rPr>
            </a:br>
            <a:r>
              <a:rPr lang="ru-RU" sz="1400" dirty="0" smtClean="0">
                <a:solidFill>
                  <a:srgbClr val="FF0000"/>
                </a:solidFill>
              </a:rPr>
              <a:t>2. «Спешите делать добро»</a:t>
            </a:r>
            <a:br>
              <a:rPr lang="ru-RU" sz="1400" dirty="0" smtClean="0">
                <a:solidFill>
                  <a:srgbClr val="FF0000"/>
                </a:solidFill>
              </a:rPr>
            </a:br>
            <a:r>
              <a:rPr lang="ru-RU" sz="1400" dirty="0" smtClean="0">
                <a:solidFill>
                  <a:srgbClr val="FF0000"/>
                </a:solidFill>
              </a:rPr>
              <a:t>3. «Пятёрка  за </a:t>
            </a:r>
            <a:r>
              <a:rPr lang="ru-RU" sz="1400" dirty="0" err="1" smtClean="0">
                <a:solidFill>
                  <a:srgbClr val="FF0000"/>
                </a:solidFill>
              </a:rPr>
              <a:t>световозвращатель</a:t>
            </a:r>
            <a:r>
              <a:rPr lang="ru-RU" sz="1400" dirty="0" smtClean="0">
                <a:solidFill>
                  <a:srgbClr val="FF0000"/>
                </a:solidFill>
              </a:rPr>
              <a:t>»</a:t>
            </a:r>
            <a:br>
              <a:rPr lang="ru-RU" sz="1400" dirty="0" smtClean="0">
                <a:solidFill>
                  <a:srgbClr val="FF0000"/>
                </a:solidFill>
              </a:rPr>
            </a:br>
            <a:r>
              <a:rPr lang="ru-RU" sz="1400" dirty="0" smtClean="0">
                <a:solidFill>
                  <a:srgbClr val="FF0000"/>
                </a:solidFill>
              </a:rPr>
              <a:t>4.«Стоп </a:t>
            </a:r>
            <a:r>
              <a:rPr lang="ru-RU" sz="1400" dirty="0" err="1" smtClean="0">
                <a:solidFill>
                  <a:srgbClr val="FF0000"/>
                </a:solidFill>
              </a:rPr>
              <a:t>Вич</a:t>
            </a:r>
            <a:r>
              <a:rPr lang="ru-RU" sz="1400" dirty="0" smtClean="0">
                <a:solidFill>
                  <a:srgbClr val="FF0000"/>
                </a:solidFill>
              </a:rPr>
              <a:t>/</a:t>
            </a:r>
            <a:r>
              <a:rPr lang="ru-RU" sz="1400" dirty="0" err="1" smtClean="0">
                <a:solidFill>
                  <a:srgbClr val="FF0000"/>
                </a:solidFill>
              </a:rPr>
              <a:t>Спид</a:t>
            </a:r>
            <a:r>
              <a:rPr lang="ru-RU" sz="1400" dirty="0" smtClean="0">
                <a:solidFill>
                  <a:srgbClr val="FF0000"/>
                </a:solidFill>
              </a:rPr>
              <a:t>»</a:t>
            </a:r>
            <a:br>
              <a:rPr lang="ru-RU" sz="1400" dirty="0" smtClean="0">
                <a:solidFill>
                  <a:srgbClr val="FF0000"/>
                </a:solidFill>
              </a:rPr>
            </a:br>
            <a:r>
              <a:rPr lang="ru-RU" sz="1400" dirty="0" smtClean="0">
                <a:solidFill>
                  <a:srgbClr val="FF0000"/>
                </a:solidFill>
              </a:rPr>
              <a:t>5. «Засветись будь заметен на дорогах»</a:t>
            </a:r>
            <a:br>
              <a:rPr lang="ru-RU" sz="1400" dirty="0" smtClean="0">
                <a:solidFill>
                  <a:srgbClr val="FF0000"/>
                </a:solidFill>
              </a:rPr>
            </a:br>
            <a:r>
              <a:rPr lang="ru-RU" sz="1400" dirty="0" smtClean="0">
                <a:solidFill>
                  <a:srgbClr val="FF0000"/>
                </a:solidFill>
              </a:rPr>
              <a:t>6.А«Месяц безопасного интернета»</a:t>
            </a:r>
            <a:br>
              <a:rPr lang="ru-RU" sz="1400" dirty="0" smtClean="0">
                <a:solidFill>
                  <a:srgbClr val="FF0000"/>
                </a:solidFill>
              </a:rPr>
            </a:br>
            <a:r>
              <a:rPr lang="ru-RU" sz="1400" dirty="0" smtClean="0">
                <a:solidFill>
                  <a:srgbClr val="FF0000"/>
                </a:solidFill>
              </a:rPr>
              <a:t>7. «На работу на велосипеде»</a:t>
            </a:r>
            <a:br>
              <a:rPr lang="ru-RU" sz="1400" dirty="0" smtClean="0">
                <a:solidFill>
                  <a:srgbClr val="FF0000"/>
                </a:solidFill>
              </a:rPr>
            </a:br>
            <a:r>
              <a:rPr lang="ru-RU" sz="1400" dirty="0" smtClean="0">
                <a:solidFill>
                  <a:srgbClr val="002060"/>
                </a:solidFill>
              </a:rPr>
              <a:t>Мероприятия: </a:t>
            </a:r>
            <a:r>
              <a:rPr lang="ru-RU" sz="1400" dirty="0" smtClean="0">
                <a:solidFill>
                  <a:srgbClr val="FF0000"/>
                </a:solidFill>
              </a:rPr>
              <a:t>1. « День единства народов Дагестана»</a:t>
            </a:r>
            <a:br>
              <a:rPr lang="ru-RU" sz="1400" dirty="0" smtClean="0">
                <a:solidFill>
                  <a:srgbClr val="FF0000"/>
                </a:solidFill>
              </a:rPr>
            </a:br>
            <a:r>
              <a:rPr lang="ru-RU" sz="1400" dirty="0" smtClean="0">
                <a:solidFill>
                  <a:srgbClr val="FF0000"/>
                </a:solidFill>
              </a:rPr>
              <a:t>2.Месячник «Дагестанцы против терроризма –Родина дороже»</a:t>
            </a:r>
            <a:br>
              <a:rPr lang="ru-RU" sz="1400" dirty="0" smtClean="0">
                <a:solidFill>
                  <a:srgbClr val="FF0000"/>
                </a:solidFill>
              </a:rPr>
            </a:br>
            <a:r>
              <a:rPr lang="ru-RU" sz="1400" dirty="0" smtClean="0">
                <a:solidFill>
                  <a:srgbClr val="FF0000"/>
                </a:solidFill>
              </a:rPr>
              <a:t>3. «Работайте братья»</a:t>
            </a:r>
            <a:br>
              <a:rPr lang="ru-RU" sz="1400" dirty="0" smtClean="0">
                <a:solidFill>
                  <a:srgbClr val="FF0000"/>
                </a:solidFill>
              </a:rPr>
            </a:br>
            <a:r>
              <a:rPr lang="ru-RU" sz="1400" dirty="0" smtClean="0">
                <a:solidFill>
                  <a:srgbClr val="FF0000"/>
                </a:solidFill>
              </a:rPr>
              <a:t>4.Неделя антикоррупционных мероприятий</a:t>
            </a:r>
            <a:br>
              <a:rPr lang="ru-RU" sz="1400" dirty="0" smtClean="0">
                <a:solidFill>
                  <a:srgbClr val="FF0000"/>
                </a:solidFill>
              </a:rPr>
            </a:br>
            <a:r>
              <a:rPr lang="ru-RU" sz="1400" dirty="0" smtClean="0">
                <a:solidFill>
                  <a:srgbClr val="FF0000"/>
                </a:solidFill>
              </a:rPr>
              <a:t>5.Мероприятие посвященная ко Дню Конституции РФ</a:t>
            </a:r>
            <a:br>
              <a:rPr lang="ru-RU" sz="1400" dirty="0" smtClean="0">
                <a:solidFill>
                  <a:srgbClr val="FF0000"/>
                </a:solidFill>
              </a:rPr>
            </a:br>
            <a:r>
              <a:rPr lang="ru-RU" sz="1400" dirty="0" smtClean="0">
                <a:solidFill>
                  <a:srgbClr val="FF0000"/>
                </a:solidFill>
              </a:rPr>
              <a:t>6. Школьный этап Всероссийских президентских состязаний»</a:t>
            </a:r>
            <a:br>
              <a:rPr lang="ru-RU" sz="1400" dirty="0" smtClean="0">
                <a:solidFill>
                  <a:srgbClr val="FF0000"/>
                </a:solidFill>
              </a:rPr>
            </a:br>
            <a:r>
              <a:rPr lang="ru-RU" sz="1400" dirty="0" smtClean="0">
                <a:solidFill>
                  <a:srgbClr val="FF0000"/>
                </a:solidFill>
              </a:rPr>
              <a:t>7. Месячник «</a:t>
            </a:r>
            <a:r>
              <a:rPr lang="ru-RU" sz="1400" dirty="0" err="1" smtClean="0">
                <a:solidFill>
                  <a:srgbClr val="FF0000"/>
                </a:solidFill>
              </a:rPr>
              <a:t>Цумадинцы</a:t>
            </a:r>
            <a:r>
              <a:rPr lang="ru-RU" sz="1400" dirty="0" smtClean="0">
                <a:solidFill>
                  <a:srgbClr val="FF0000"/>
                </a:solidFill>
              </a:rPr>
              <a:t> против терроризма»</a:t>
            </a:r>
            <a:br>
              <a:rPr lang="ru-RU" sz="1400" dirty="0" smtClean="0">
                <a:solidFill>
                  <a:srgbClr val="FF0000"/>
                </a:solidFill>
              </a:rPr>
            </a:br>
            <a:r>
              <a:rPr lang="ru-RU" sz="1400" dirty="0" smtClean="0">
                <a:solidFill>
                  <a:srgbClr val="FF0000"/>
                </a:solidFill>
              </a:rPr>
              <a:t>8. Поздравительный десант ветеранов военных лет</a:t>
            </a:r>
            <a:br>
              <a:rPr lang="ru-RU" sz="1400" dirty="0" smtClean="0">
                <a:solidFill>
                  <a:srgbClr val="FF0000"/>
                </a:solidFill>
              </a:rPr>
            </a:br>
            <a:r>
              <a:rPr lang="ru-RU" sz="1400" dirty="0" smtClean="0">
                <a:solidFill>
                  <a:srgbClr val="FF0000"/>
                </a:solidFill>
              </a:rPr>
              <a:t>9.Урок-тренинг «скажи телефону доверия –ДА»</a:t>
            </a:r>
            <a:br>
              <a:rPr lang="ru-RU" sz="1400" dirty="0" smtClean="0">
                <a:solidFill>
                  <a:srgbClr val="FF0000"/>
                </a:solidFill>
              </a:rPr>
            </a:br>
            <a:r>
              <a:rPr lang="ru-RU" sz="1400" dirty="0" smtClean="0">
                <a:solidFill>
                  <a:srgbClr val="FF0000"/>
                </a:solidFill>
              </a:rPr>
              <a:t>10. Праздник «День Птиц»</a:t>
            </a:r>
            <a:br>
              <a:rPr lang="ru-RU" sz="1400" dirty="0" smtClean="0">
                <a:solidFill>
                  <a:srgbClr val="FF0000"/>
                </a:solidFill>
              </a:rPr>
            </a:br>
            <a:r>
              <a:rPr lang="ru-RU" sz="1400" dirty="0" smtClean="0">
                <a:solidFill>
                  <a:srgbClr val="FF0000"/>
                </a:solidFill>
              </a:rPr>
              <a:t>11. Праздник посвященный ДНЮ букварю</a:t>
            </a:r>
            <a:br>
              <a:rPr lang="ru-RU" sz="1400" dirty="0" smtClean="0">
                <a:solidFill>
                  <a:srgbClr val="FF0000"/>
                </a:solidFill>
              </a:rPr>
            </a:br>
            <a:r>
              <a:rPr lang="ru-RU" sz="1400" dirty="0" smtClean="0">
                <a:solidFill>
                  <a:srgbClr val="FF0000"/>
                </a:solidFill>
              </a:rPr>
              <a:t/>
            </a:r>
            <a:br>
              <a:rPr lang="ru-RU" sz="1400" dirty="0" smtClean="0">
                <a:solidFill>
                  <a:srgbClr val="FF0000"/>
                </a:solidFill>
              </a:rPr>
            </a:br>
            <a:r>
              <a:rPr lang="ru-RU" sz="1400" dirty="0" smtClean="0">
                <a:solidFill>
                  <a:srgbClr val="FF0000"/>
                </a:solidFill>
              </a:rPr>
              <a:t/>
            </a:r>
            <a:br>
              <a:rPr lang="ru-RU" sz="1400" dirty="0" smtClean="0">
                <a:solidFill>
                  <a:srgbClr val="FF0000"/>
                </a:solidFill>
              </a:rPr>
            </a:br>
            <a:r>
              <a:rPr lang="ru-RU" sz="1400" dirty="0" smtClean="0">
                <a:solidFill>
                  <a:srgbClr val="FF0000"/>
                </a:solidFill>
              </a:rPr>
              <a:t/>
            </a:r>
            <a:br>
              <a:rPr lang="ru-RU" sz="1400" dirty="0" smtClean="0">
                <a:solidFill>
                  <a:srgbClr val="FF0000"/>
                </a:solidFill>
              </a:rPr>
            </a:br>
            <a:endParaRPr lang="ru-RU" sz="1400" dirty="0" smtClean="0">
              <a:solidFill>
                <a:srgbClr val="FF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870883662"/>
              </p:ext>
            </p:extLst>
          </p:nvPr>
        </p:nvGraphicFramePr>
        <p:xfrm>
          <a:off x="3160417" y="307781"/>
          <a:ext cx="3643831" cy="6361586"/>
        </p:xfrm>
        <a:graphic>
          <a:graphicData uri="http://schemas.openxmlformats.org/drawingml/2006/table">
            <a:tbl>
              <a:tblPr firstRow="1" firstCol="1" lastRow="1" lastCol="1" bandRow="1" bandCol="1">
                <a:tableStyleId>{5C22544A-7EE6-4342-B048-85BDC9FD1C3A}</a:tableStyleId>
              </a:tblPr>
              <a:tblGrid>
                <a:gridCol w="165783"/>
                <a:gridCol w="473668"/>
                <a:gridCol w="266439"/>
                <a:gridCol w="426301"/>
                <a:gridCol w="479588"/>
                <a:gridCol w="373013"/>
                <a:gridCol w="692740"/>
                <a:gridCol w="766299"/>
              </a:tblGrid>
              <a:tr h="128153">
                <a:tc>
                  <a:txBody>
                    <a:bodyPr/>
                    <a:lstStyle/>
                    <a:p>
                      <a:pPr algn="ctr">
                        <a:spcAft>
                          <a:spcPts val="0"/>
                        </a:spcAft>
                      </a:pPr>
                      <a:r>
                        <a:rPr lang="ru-RU" sz="300" dirty="0">
                          <a:effectLst/>
                        </a:rPr>
                        <a:t>№</a:t>
                      </a:r>
                    </a:p>
                    <a:p>
                      <a:pPr algn="ctr">
                        <a:spcAft>
                          <a:spcPts val="0"/>
                        </a:spcAft>
                      </a:pPr>
                      <a:r>
                        <a:rPr lang="ru-RU" sz="300" dirty="0">
                          <a:effectLst/>
                        </a:rPr>
                        <a:t>п/п</a:t>
                      </a:r>
                      <a:endParaRPr lang="ru-RU" sz="300" dirty="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ФИО учащегося</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Районный конкурс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Номинация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ФИО руководителя</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Республиканский </a:t>
                      </a:r>
                    </a:p>
                    <a:p>
                      <a:pPr algn="ctr">
                        <a:spcAft>
                          <a:spcPts val="0"/>
                        </a:spcAft>
                      </a:pPr>
                      <a:r>
                        <a:rPr lang="ru-RU" sz="300">
                          <a:effectLst/>
                        </a:rPr>
                        <a:t>конкурс</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Гаджиева Патимат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«Лучше гор могут быть только горы»</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Литературное творчество»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Магомедова Мадина Ахмедовна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304953">
                <a:tc>
                  <a:txBody>
                    <a:bodyPr/>
                    <a:lstStyle/>
                    <a:p>
                      <a:pPr algn="ct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dirty="0">
                          <a:effectLst/>
                        </a:rPr>
                        <a:t>«Юные исследователи окружающей среды»</a:t>
                      </a:r>
                      <a:endParaRPr lang="ru-RU" sz="300" dirty="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Зоотехника-ветеринария»</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2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Абдулаева Завжанат Саламулаевна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3.</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Гаджиева Патимат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Моя малая родина»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Традиционная культура»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Абдулаева Завжанат Саламулаевна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4.</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Моя малая родина»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Традиционная культура»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Магомедова Мадинат Мухтаровна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5.</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 Гаджимурад Мухтарович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7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И гордо реет флаг державный»</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Литературное творчество»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Мукумагомедова Зайнаб Магомедзакировна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 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6.</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Алиев Алиасхаб Алиевич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8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И гордо реет флаг державный»</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Декоративно-прикладное творчество»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 Магомед Абдулмуслимович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7.</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Гаджиева Патимат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И гордо реет флаг державный»</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«Исследовательская работа»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Халимхоева Халисат Магомедсаидовна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8.</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Юный краевед»</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Магомедова Мадинат Мухтаровна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487929">
                <a:tc>
                  <a:txBody>
                    <a:bodyPr/>
                    <a:lstStyle/>
                    <a:p>
                      <a:pPr algn="ctr">
                        <a:spcAft>
                          <a:spcPts val="0"/>
                        </a:spcAft>
                      </a:pPr>
                      <a:r>
                        <a:rPr lang="ru-RU" sz="300">
                          <a:effectLst/>
                        </a:rPr>
                        <a:t>9.</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dirty="0">
                          <a:effectLst/>
                        </a:rPr>
                        <a:t>Научно-практическая конференция « Экологические проблемы глазами детей»</a:t>
                      </a:r>
                      <a:endParaRPr lang="ru-RU" sz="300" dirty="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Абдулаева Завжанат Саламулаевна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256303">
                <a:tc>
                  <a:txBody>
                    <a:bodyPr/>
                    <a:lstStyle/>
                    <a:p>
                      <a:pPr algn="ctr">
                        <a:spcAft>
                          <a:spcPts val="0"/>
                        </a:spcAft>
                      </a:pPr>
                      <a:r>
                        <a:rPr lang="ru-RU" sz="300">
                          <a:effectLst/>
                        </a:rPr>
                        <a:t>10.</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dirty="0">
                          <a:effectLst/>
                        </a:rPr>
                        <a:t>11 районная олимпиада по школьному краеведению</a:t>
                      </a:r>
                      <a:endParaRPr lang="ru-RU" sz="300" dirty="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Викторина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Магомедова Мадинат Мухтаровна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Шаг будущее»</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Системная биология и биотехнология»</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Исаев Шамиль Ахмеднабиевич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a:t>
                      </a:r>
                      <a:endParaRPr lang="ru-RU" sz="300">
                        <a:effectLst/>
                        <a:latin typeface="Times New Roman" panose="02020603050405020304" pitchFamily="18" charset="0"/>
                        <a:ea typeface="Times New Roman" panose="02020603050405020304" pitchFamily="18" charset="0"/>
                      </a:endParaRPr>
                    </a:p>
                  </a:txBody>
                  <a:tcPr marL="19583" marR="19583" marT="0" marB="0"/>
                </a:tc>
              </a:tr>
              <a:tr h="365945">
                <a:tc>
                  <a:txBody>
                    <a:bodyPr/>
                    <a:lstStyle/>
                    <a:p>
                      <a:pPr algn="ctr">
                        <a:spcAft>
                          <a:spcPts val="0"/>
                        </a:spcAft>
                      </a:pPr>
                      <a:r>
                        <a:rPr lang="ru-RU" sz="300">
                          <a:effectLst/>
                        </a:rPr>
                        <a:t>12.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Фестиваль, посвященный памяти Заслуженного учителя РД Халидова Р.З.</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Викторина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Абдулаева  Мадинат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13.</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Юный юрист»</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Викторина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Магомедова Мадинат Мухтаровна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14.</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Мукумагомедова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6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Стихи о русском языке»</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Литературное творчество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 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Мукумагомедова Зайнаб Магомедзакировна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15.</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Родное село»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«Исследовательская работа»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Магомедова Мадинат Мухтаровна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16.</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Хадижат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Патриот»</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Проза», « Я-патриот»</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Мукумагомедова Зайнаб Магомедзакировна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17.</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Абдулаева Халимат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Первоцвет»</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Мир вокруг нас»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Мукумагомедова Зайнаб Магомедзакировна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304953">
                <a:tc>
                  <a:txBody>
                    <a:bodyPr/>
                    <a:lstStyle/>
                    <a:p>
                      <a:pPr algn="ctr">
                        <a:spcAft>
                          <a:spcPts val="0"/>
                        </a:spcAft>
                      </a:pPr>
                      <a:r>
                        <a:rPr lang="ru-RU" sz="300">
                          <a:effectLst/>
                        </a:rPr>
                        <a:t>18.</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 Гаджимурад Мухтарович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7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Районная олимпиада среди учащихся 7-х классов</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 Мухтар Алигаджиевич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19.</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Магомедов Гаджимурад Мухтарович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7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 Конкурс Чебышева»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 Мухтар Алигаджиевич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20.</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Расулов Магомедрасул Магомедович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9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Юниорский водный конкурс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Исследовательская работа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Исаев Шамиль Ахмеднабиевич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487929">
                <a:tc>
                  <a:txBody>
                    <a:bodyPr/>
                    <a:lstStyle/>
                    <a:p>
                      <a:pPr algn="ctr">
                        <a:spcAft>
                          <a:spcPts val="0"/>
                        </a:spcAft>
                      </a:pPr>
                      <a:r>
                        <a:rPr lang="ru-RU" sz="300">
                          <a:effectLst/>
                        </a:rPr>
                        <a:t>21.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Халипат Гусеновна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8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Конкурс посвященный Всемирному дню воды « Забота о чистой воде, забота о будущем»</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Экологический плакат»</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Газхиева Мадинат Мукучевна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dirty="0">
                          <a:effectLst/>
                        </a:rPr>
                        <a:t> </a:t>
                      </a:r>
                      <a:endParaRPr lang="ru-RU" sz="300" dirty="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22.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Далгатова Хатимат Гусеновна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6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Сказки русских писателей»</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рисунок</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Магомедова Айшат Зазатлиевна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23.</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Гаджиева Патимат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Сказки русских писателей»</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рисунок</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1</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Далгатов Магомед Абдулмуслимович</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24.</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Абдулаева Халимат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3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Сказки русских писателей»</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рисунок</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 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Абдулаева Аминат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243962">
                <a:tc>
                  <a:txBody>
                    <a:bodyPr/>
                    <a:lstStyle/>
                    <a:p>
                      <a:pPr algn="ctr">
                        <a:spcAft>
                          <a:spcPts val="0"/>
                        </a:spcAft>
                      </a:pPr>
                      <a:r>
                        <a:rPr lang="ru-RU" sz="300">
                          <a:effectLst/>
                        </a:rPr>
                        <a:t>25</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Мукумагомедов Гаджи Магомедович </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9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«Животный мир заповедного Дагестана»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рисунок</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 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Магомедова Салихат Омаровна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182974">
                <a:tc>
                  <a:txBody>
                    <a:bodyPr/>
                    <a:lstStyle/>
                    <a:p>
                      <a:pPr algn="ctr">
                        <a:spcAft>
                          <a:spcPts val="0"/>
                        </a:spcAft>
                      </a:pPr>
                      <a:r>
                        <a:rPr lang="ru-RU" sz="300">
                          <a:effectLst/>
                        </a:rPr>
                        <a:t>26.</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Гаджиева Патимат Магомедовна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Очаг – Мой родной Дагестан»</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песня</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3 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Абдулаева Завжанат Саламулаевна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 </a:t>
                      </a:r>
                      <a:endParaRPr lang="ru-RU" sz="300">
                        <a:effectLst/>
                        <a:latin typeface="Times New Roman" panose="02020603050405020304" pitchFamily="18" charset="0"/>
                        <a:ea typeface="Times New Roman" panose="02020603050405020304" pitchFamily="18" charset="0"/>
                      </a:endParaRPr>
                    </a:p>
                  </a:txBody>
                  <a:tcPr marL="19583" marR="19583" marT="0" marB="0"/>
                </a:tc>
              </a:tr>
              <a:tr h="304953">
                <a:tc>
                  <a:txBody>
                    <a:bodyPr/>
                    <a:lstStyle/>
                    <a:p>
                      <a:pPr algn="ctr">
                        <a:spcAft>
                          <a:spcPts val="0"/>
                        </a:spcAft>
                      </a:pPr>
                      <a:r>
                        <a:rPr lang="ru-RU" sz="300">
                          <a:effectLst/>
                        </a:rPr>
                        <a:t>27.</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dirty="0" err="1">
                          <a:effectLst/>
                        </a:rPr>
                        <a:t>Далгатова</a:t>
                      </a:r>
                      <a:r>
                        <a:rPr lang="ru-RU" sz="300" dirty="0">
                          <a:effectLst/>
                        </a:rPr>
                        <a:t> </a:t>
                      </a:r>
                      <a:r>
                        <a:rPr lang="ru-RU" sz="300" dirty="0" err="1">
                          <a:effectLst/>
                        </a:rPr>
                        <a:t>Хадижат</a:t>
                      </a:r>
                      <a:r>
                        <a:rPr lang="ru-RU" sz="300" dirty="0">
                          <a:effectLst/>
                        </a:rPr>
                        <a:t> Магомедовна</a:t>
                      </a:r>
                      <a:endParaRPr lang="ru-RU" sz="300" dirty="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10 класс</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Районная олимпиада на знание Консттуции РФ и РД</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a:effectLst/>
                        </a:rPr>
                        <a:t>викторина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2 место</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spcAft>
                          <a:spcPts val="0"/>
                        </a:spcAft>
                      </a:pPr>
                      <a:r>
                        <a:rPr lang="ru-RU" sz="300">
                          <a:effectLst/>
                        </a:rPr>
                        <a:t>Магомедова Мадинат Мухтаровна</a:t>
                      </a:r>
                      <a:endParaRPr lang="ru-RU" sz="300">
                        <a:effectLst/>
                        <a:latin typeface="Times New Roman" panose="02020603050405020304" pitchFamily="18" charset="0"/>
                        <a:ea typeface="Times New Roman" panose="02020603050405020304" pitchFamily="18" charset="0"/>
                      </a:endParaRPr>
                    </a:p>
                  </a:txBody>
                  <a:tcPr marL="19583" marR="19583" marT="0" marB="0"/>
                </a:tc>
                <a:tc>
                  <a:txBody>
                    <a:bodyPr/>
                    <a:lstStyle/>
                    <a:p>
                      <a:pPr algn="ctr">
                        <a:spcAft>
                          <a:spcPts val="0"/>
                        </a:spcAft>
                      </a:pPr>
                      <a:r>
                        <a:rPr lang="ru-RU" sz="300" dirty="0">
                          <a:effectLst/>
                        </a:rPr>
                        <a:t> </a:t>
                      </a:r>
                      <a:endParaRPr lang="ru-RU" sz="300" dirty="0">
                        <a:effectLst/>
                        <a:latin typeface="Times New Roman" panose="02020603050405020304" pitchFamily="18" charset="0"/>
                        <a:ea typeface="Times New Roman" panose="02020603050405020304" pitchFamily="18" charset="0"/>
                      </a:endParaRPr>
                    </a:p>
                  </a:txBody>
                  <a:tcPr marL="19583" marR="19583" marT="0" marB="0"/>
                </a:tc>
              </a:tr>
            </a:tbl>
          </a:graphicData>
        </a:graphic>
      </p:graphicFrame>
      <p:sp>
        <p:nvSpPr>
          <p:cNvPr id="5" name="TextBox 4"/>
          <p:cNvSpPr txBox="1"/>
          <p:nvPr/>
        </p:nvSpPr>
        <p:spPr>
          <a:xfrm>
            <a:off x="3693046" y="0"/>
            <a:ext cx="3543250" cy="307777"/>
          </a:xfrm>
          <a:prstGeom prst="rect">
            <a:avLst/>
          </a:prstGeom>
          <a:noFill/>
        </p:spPr>
        <p:txBody>
          <a:bodyPr wrap="square" rtlCol="0">
            <a:spAutoFit/>
          </a:bodyPr>
          <a:lstStyle/>
          <a:p>
            <a:r>
              <a:rPr lang="ru-RU" sz="1400" dirty="0" smtClean="0"/>
              <a:t>Участие в конкурсах и мероприятиях </a:t>
            </a:r>
            <a:endParaRPr lang="ru-RU" sz="1400" dirty="0"/>
          </a:p>
        </p:txBody>
      </p:sp>
      <p:pic>
        <p:nvPicPr>
          <p:cNvPr id="3073" name="Рисунок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307777"/>
            <a:ext cx="2339750" cy="1569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descr="IMG_20150423_12120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1857401"/>
            <a:ext cx="2339752" cy="1873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descr="IMG-20170306-WA003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3730402"/>
            <a:ext cx="2367136" cy="1426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Рисунок 8" descr="C:\Users\Мухтар\Desktop\я заметен\IMG-20170513-WA000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1633" y="5176588"/>
            <a:ext cx="2339751" cy="1681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0" y="274638"/>
            <a:ext cx="9324528" cy="1143000"/>
          </a:xfrm>
        </p:spPr>
        <p:txBody>
          <a:bodyPr/>
          <a:lstStyle/>
          <a:p>
            <a:r>
              <a:rPr lang="ru-RU" dirty="0" smtClean="0"/>
              <a:t>Кабинет для работы РДШ:</a:t>
            </a:r>
            <a:br>
              <a:rPr lang="ru-RU" dirty="0" smtClean="0"/>
            </a:br>
            <a:r>
              <a:rPr lang="ru-RU" sz="2000" dirty="0" smtClean="0"/>
              <a:t>Кабинет родного языка </a:t>
            </a:r>
            <a:br>
              <a:rPr lang="ru-RU" sz="2000" dirty="0" smtClean="0"/>
            </a:br>
            <a:endParaRPr lang="ru-RU" sz="2000" dirty="0" smtClean="0"/>
          </a:p>
        </p:txBody>
      </p:sp>
      <p:pic>
        <p:nvPicPr>
          <p:cNvPr id="2" name="Объект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27583" y="1417638"/>
            <a:ext cx="2843415" cy="2515418"/>
          </a:xfrm>
        </p:spPr>
      </p:pic>
      <p:pic>
        <p:nvPicPr>
          <p:cNvPr id="3" name="Объект 2"/>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3670998" y="1417639"/>
            <a:ext cx="3061242" cy="2515417"/>
          </a:xfrm>
        </p:spPr>
      </p:pic>
      <p:sp>
        <p:nvSpPr>
          <p:cNvPr id="26628" name="Rectangle 3"/>
          <p:cNvSpPr>
            <a:spLocks noGrp="1"/>
          </p:cNvSpPr>
          <p:nvPr>
            <p:ph type="body" idx="4294967295"/>
          </p:nvPr>
        </p:nvSpPr>
        <p:spPr>
          <a:xfrm>
            <a:off x="539750" y="4149080"/>
            <a:ext cx="3024188" cy="432048"/>
          </a:xfrm>
        </p:spPr>
        <p:txBody>
          <a:bodyPr/>
          <a:lstStyle/>
          <a:p>
            <a:pPr>
              <a:buFont typeface="Arial" charset="0"/>
              <a:buNone/>
            </a:pPr>
            <a:r>
              <a:rPr lang="ru-RU" sz="1400" dirty="0" smtClean="0"/>
              <a:t>Музейный уголок</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4509323"/>
            <a:ext cx="2957846" cy="2379509"/>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7359" y="4509323"/>
            <a:ext cx="2730786" cy="2348677"/>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68144" y="4509322"/>
            <a:ext cx="3275856" cy="2348677"/>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17839" y="1417638"/>
            <a:ext cx="2426161" cy="25870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3"/>
          <p:cNvSpPr>
            <a:spLocks noGrp="1"/>
          </p:cNvSpPr>
          <p:nvPr>
            <p:ph type="title"/>
          </p:nvPr>
        </p:nvSpPr>
        <p:spPr/>
        <p:txBody>
          <a:bodyPr/>
          <a:lstStyle/>
          <a:p>
            <a:pPr eaLnBrk="1" hangingPunct="1"/>
            <a:r>
              <a:rPr lang="ru-RU" sz="2000" dirty="0" smtClean="0">
                <a:latin typeface="Arial Black" pitchFamily="34" charset="0"/>
              </a:rPr>
              <a:t>Социальные сети школы:</a:t>
            </a:r>
            <a:br>
              <a:rPr lang="ru-RU" sz="2000" dirty="0" smtClean="0">
                <a:latin typeface="Arial Black" pitchFamily="34" charset="0"/>
              </a:rPr>
            </a:br>
            <a:r>
              <a:rPr lang="ru-RU" sz="2000" dirty="0" smtClean="0">
                <a:latin typeface="Arial Black" pitchFamily="34" charset="0"/>
              </a:rPr>
              <a:t>Адрес школьного сайта:</a:t>
            </a:r>
            <a:r>
              <a:rPr lang="en-US" sz="2000" dirty="0">
                <a:latin typeface="Arial Black" pitchFamily="34" charset="0"/>
              </a:rPr>
              <a:t>http</a:t>
            </a:r>
            <a:r>
              <a:rPr lang="en-US" sz="2000" dirty="0">
                <a:solidFill>
                  <a:srgbClr val="FF0000"/>
                </a:solidFill>
                <a:latin typeface="Arial Black" pitchFamily="34" charset="0"/>
              </a:rPr>
              <a:t>://</a:t>
            </a:r>
            <a:r>
              <a:rPr lang="en-US" sz="2000" dirty="0" smtClean="0">
                <a:solidFill>
                  <a:srgbClr val="FF0000"/>
                </a:solidFill>
                <a:latin typeface="Arial Black" pitchFamily="34" charset="0"/>
              </a:rPr>
              <a:t>tisahitli.dagschool.com</a:t>
            </a:r>
            <a:r>
              <a:rPr lang="ru-RU" sz="2000" dirty="0" smtClean="0">
                <a:solidFill>
                  <a:srgbClr val="FF0000"/>
                </a:solidFill>
                <a:latin typeface="Arial Black" pitchFamily="34" charset="0"/>
              </a:rPr>
              <a:t/>
            </a:r>
            <a:br>
              <a:rPr lang="ru-RU" sz="2000" dirty="0" smtClean="0">
                <a:solidFill>
                  <a:srgbClr val="FF0000"/>
                </a:solidFill>
                <a:latin typeface="Arial Black" pitchFamily="34" charset="0"/>
              </a:rPr>
            </a:br>
            <a:r>
              <a:rPr lang="ru-RU" sz="2000" dirty="0" smtClean="0">
                <a:solidFill>
                  <a:srgbClr val="FF0000"/>
                </a:solidFill>
                <a:latin typeface="Arial Black" pitchFamily="34" charset="0"/>
              </a:rPr>
              <a:t>Фото главной страницы сайта:</a:t>
            </a:r>
            <a:br>
              <a:rPr lang="ru-RU" sz="2000" dirty="0" smtClean="0">
                <a:solidFill>
                  <a:srgbClr val="FF0000"/>
                </a:solidFill>
                <a:latin typeface="Arial Black" pitchFamily="34" charset="0"/>
              </a:rPr>
            </a:br>
            <a:endParaRPr lang="ru-RU" sz="2000" dirty="0" smtClean="0">
              <a:solidFill>
                <a:srgbClr val="FF0000"/>
              </a:solidFill>
              <a:latin typeface="Arial Black" pitchFamily="34" charset="0"/>
            </a:endParaRPr>
          </a:p>
        </p:txBody>
      </p:sp>
      <p:sp>
        <p:nvSpPr>
          <p:cNvPr id="27652" name="Объект 2"/>
          <p:cNvSpPr>
            <a:spLocks noGrp="1"/>
          </p:cNvSpPr>
          <p:nvPr>
            <p:ph type="body" sz="half" idx="1"/>
          </p:nvPr>
        </p:nvSpPr>
        <p:spPr>
          <a:xfrm>
            <a:off x="755576" y="2927351"/>
            <a:ext cx="8229600" cy="501650"/>
          </a:xfrm>
        </p:spPr>
        <p:txBody>
          <a:bodyPr/>
          <a:lstStyle/>
          <a:p>
            <a:pPr marL="0" indent="0" eaLnBrk="1" hangingPunct="1">
              <a:buFont typeface="Arial" charset="0"/>
              <a:buNone/>
            </a:pPr>
            <a:endParaRPr lang="ru-RU" sz="1600"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311" y="1196752"/>
            <a:ext cx="2520513" cy="24482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9636" y="1202634"/>
            <a:ext cx="2796500" cy="244239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6713" y="1209406"/>
            <a:ext cx="3168352" cy="244827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528" y="3645024"/>
            <a:ext cx="2931790" cy="321297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92437" y="3769135"/>
            <a:ext cx="3723878" cy="32129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806</Words>
  <Application>Microsoft Office PowerPoint</Application>
  <PresentationFormat>Экран (4:3)</PresentationFormat>
  <Paragraphs>263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Муниципальное казенное общеобразовательное учреждение «Тисси-Ахитлинская средняя общеобразовательная школа» Муниципальный район «Цумадинский район»  Республика Дагестан</vt:lpstr>
      <vt:lpstr>       Мукумагомед</vt:lpstr>
      <vt:lpstr>Визитная карточка</vt:lpstr>
      <vt:lpstr>В школе за 2016/2017 учебный год проведены следующие мероприятия: Акции: 1. «Я, ты,он,она- вместе целая страна» 2. «Спешите делать добро» 3. «Пятёрка  за световозвращатель» 4.«Стоп Вич/Спид» 5. «Засветись будь заметен на дорогах» 6.А«Месяц безопасного интернета» 7. «На работу на велосипеде» Мероприятия: 1. « День единства народов Дагестана» 2.Месячник «Дагестанцы против терроризма –Родина дороже» 3. «Работайте братья» 4.Неделя антикоррупционных мероприятий 5.Мероприятие посвященная ко Дню Конституции РФ 6. Школьный этап Всероссийских президентских состязаний» 7. Месячник «Цумадинцы против терроризма» 8. Поздравительный десант ветеранов военных лет 9.Урок-тренинг «скажи телефону доверия –ДА» 10. Праздник «День Птиц» 11. Праздник посвященный ДНЮ букварю    </vt:lpstr>
      <vt:lpstr>Кабинет для работы РДШ: Кабинет родного языка  </vt:lpstr>
      <vt:lpstr>Социальные сети школы: Адрес школьного сайта:http://tisahitli.dagschool.com Фото главной страницы сайта: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МОУ ИРМО «Уриковская средняя общеобразовательная школа»  Организация работы с одарёнными детьми</dc:title>
  <dc:creator>Admin</dc:creator>
  <cp:lastModifiedBy>вьшт</cp:lastModifiedBy>
  <cp:revision>137</cp:revision>
  <dcterms:created xsi:type="dcterms:W3CDTF">2012-10-09T10:10:01Z</dcterms:created>
  <dcterms:modified xsi:type="dcterms:W3CDTF">2017-11-01T10:38:29Z</dcterms:modified>
</cp:coreProperties>
</file>